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98" r:id="rId4"/>
    <p:sldId id="259" r:id="rId5"/>
    <p:sldId id="260" r:id="rId6"/>
    <p:sldId id="310" r:id="rId7"/>
    <p:sldId id="261" r:id="rId8"/>
    <p:sldId id="262" r:id="rId9"/>
    <p:sldId id="263" r:id="rId10"/>
    <p:sldId id="264" r:id="rId11"/>
    <p:sldId id="265" r:id="rId12"/>
    <p:sldId id="267" r:id="rId13"/>
    <p:sldId id="306" r:id="rId14"/>
    <p:sldId id="307" r:id="rId15"/>
    <p:sldId id="268" r:id="rId16"/>
    <p:sldId id="308" r:id="rId17"/>
    <p:sldId id="270" r:id="rId18"/>
    <p:sldId id="272" r:id="rId19"/>
    <p:sldId id="273" r:id="rId20"/>
    <p:sldId id="274" r:id="rId21"/>
    <p:sldId id="275" r:id="rId22"/>
    <p:sldId id="276" r:id="rId23"/>
    <p:sldId id="309" r:id="rId24"/>
    <p:sldId id="278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303" r:id="rId33"/>
    <p:sldId id="287" r:id="rId34"/>
    <p:sldId id="286" r:id="rId35"/>
    <p:sldId id="288" r:id="rId36"/>
    <p:sldId id="289" r:id="rId37"/>
    <p:sldId id="291" r:id="rId38"/>
    <p:sldId id="305" r:id="rId39"/>
    <p:sldId id="304" r:id="rId40"/>
    <p:sldId id="292" r:id="rId41"/>
    <p:sldId id="293" r:id="rId42"/>
    <p:sldId id="299" r:id="rId43"/>
    <p:sldId id="300" r:id="rId44"/>
    <p:sldId id="301" r:id="rId45"/>
    <p:sldId id="302" r:id="rId46"/>
    <p:sldId id="294" r:id="rId47"/>
    <p:sldId id="295" r:id="rId48"/>
    <p:sldId id="296" r:id="rId49"/>
    <p:sldId id="297" r:id="rId5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1" autoAdjust="0"/>
    <p:restoredTop sz="9466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8D570-64BB-40C2-A7BA-127266FB50F2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C71B8-AD8F-4CA1-9808-AC076D65AC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78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S’il y a des incohérences</a:t>
            </a:r>
            <a:r>
              <a:rPr lang="fr-FR" baseline="0" dirty="0" smtClean="0"/>
              <a:t> ( temps de nuit plus long que le temps de vol total, etc…) elles apparaitrons sous forme d’erreur ou en rouge.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42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24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83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1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33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91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87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5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91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37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26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6E55-B28A-481B-966C-1F82CE27DF3F}" type="datetimeFigureOut">
              <a:rPr lang="fr-FR" smtClean="0"/>
              <a:t>10/02/2016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37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470025"/>
          </a:xfrm>
        </p:spPr>
        <p:txBody>
          <a:bodyPr>
            <a:normAutofit/>
          </a:bodyPr>
          <a:lstStyle/>
          <a:p>
            <a:r>
              <a:rPr lang="fr-FR" sz="7200" b="1" dirty="0" smtClean="0">
                <a:solidFill>
                  <a:schemeClr val="bg1"/>
                </a:solidFill>
              </a:rPr>
              <a:t>Tuto </a:t>
            </a:r>
            <a:r>
              <a:rPr lang="fr-FR" sz="7200" b="1" dirty="0" err="1" smtClean="0">
                <a:solidFill>
                  <a:schemeClr val="bg1"/>
                </a:solidFill>
              </a:rPr>
              <a:t>Ops</a:t>
            </a:r>
            <a:r>
              <a:rPr lang="fr-FR" sz="7200" b="1" dirty="0" smtClean="0">
                <a:solidFill>
                  <a:schemeClr val="bg1"/>
                </a:solidFill>
              </a:rPr>
              <a:t> A400M</a:t>
            </a:r>
            <a:endParaRPr lang="fr-FR" sz="7200" b="1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75000"/>
                  </a:schemeClr>
                </a:solidFill>
              </a:rPr>
              <a:t>Pour apprendre à remplir l’OMA directement et facilement depuis votre iPad (on espère)</a:t>
            </a:r>
            <a:endParaRPr lang="fr-FR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251821" y="4302112"/>
            <a:ext cx="3817045" cy="273630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11082921">
            <a:off x="5191692" y="5731774"/>
            <a:ext cx="82204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738561" y="5670264"/>
            <a:ext cx="340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Quelques outils et menus de consultations (cf. après)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4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6" name="Flèche droite 5"/>
          <p:cNvSpPr/>
          <p:nvPr/>
        </p:nvSpPr>
        <p:spPr>
          <a:xfrm rot="10800000">
            <a:off x="4024776" y="3916478"/>
            <a:ext cx="1339312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363913" y="1340768"/>
            <a:ext cx="36725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remplir la grande majorité de l’OMA, il suffit de cliquer sur le bouton </a:t>
            </a:r>
            <a:r>
              <a:rPr lang="fr-FR" b="1" dirty="0" smtClean="0"/>
              <a:t>« </a:t>
            </a:r>
            <a:r>
              <a:rPr lang="fr-FR" b="1" dirty="0" err="1" smtClean="0"/>
              <a:t>Fill</a:t>
            </a:r>
            <a:r>
              <a:rPr lang="fr-FR" b="1" dirty="0" smtClean="0"/>
              <a:t> out the OMA » </a:t>
            </a:r>
            <a:r>
              <a:rPr lang="fr-FR" dirty="0" smtClean="0"/>
              <a:t>, puis de remplir au moment opportun chacune des catégories listées dans la page suivante!</a:t>
            </a:r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NB : les onglets « Blocks : </a:t>
            </a:r>
            <a:r>
              <a:rPr lang="fr-FR" dirty="0" err="1" smtClean="0"/>
              <a:t>Dep</a:t>
            </a:r>
            <a:r>
              <a:rPr lang="fr-FR" dirty="0" smtClean="0"/>
              <a:t>/</a:t>
            </a:r>
            <a:r>
              <a:rPr lang="fr-FR" dirty="0" err="1" smtClean="0"/>
              <a:t>Arr</a:t>
            </a:r>
            <a:r>
              <a:rPr lang="fr-FR" dirty="0" smtClean="0"/>
              <a:t> » , « </a:t>
            </a:r>
            <a:r>
              <a:rPr lang="fr-FR" dirty="0" err="1" smtClean="0"/>
              <a:t>Load</a:t>
            </a:r>
            <a:r>
              <a:rPr lang="fr-FR" dirty="0" smtClean="0"/>
              <a:t> », et « </a:t>
            </a:r>
            <a:r>
              <a:rPr lang="fr-FR" dirty="0" err="1" smtClean="0"/>
              <a:t>Crew</a:t>
            </a:r>
            <a:r>
              <a:rPr lang="fr-FR" dirty="0" smtClean="0"/>
              <a:t> » sont juste là pour </a:t>
            </a:r>
            <a:r>
              <a:rPr lang="fr-FR" b="1" dirty="0" smtClean="0"/>
              <a:t>consultation</a:t>
            </a:r>
            <a:r>
              <a:rPr lang="fr-FR" dirty="0" smtClean="0"/>
              <a:t> et modification </a:t>
            </a:r>
            <a:r>
              <a:rPr lang="fr-FR" b="1" dirty="0" smtClean="0"/>
              <a:t>ponctuelle</a:t>
            </a:r>
            <a:r>
              <a:rPr lang="fr-FR" dirty="0" smtClean="0"/>
              <a:t> : remplir les informations par ce biais est très pénible…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5400000">
            <a:off x="2292956" y="3043748"/>
            <a:ext cx="1101704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352368" y="3916479"/>
            <a:ext cx="1339312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1403648" y="5589240"/>
            <a:ext cx="1584176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 rot="20800026">
            <a:off x="3066178" y="5520581"/>
            <a:ext cx="2301461" cy="3240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763688" y="3878300"/>
            <a:ext cx="2189079" cy="4874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 rot="19527508">
            <a:off x="3837878" y="3094825"/>
            <a:ext cx="1908741" cy="330891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92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9" name="Ellipse 8"/>
          <p:cNvSpPr/>
          <p:nvPr/>
        </p:nvSpPr>
        <p:spPr>
          <a:xfrm>
            <a:off x="1844322" y="672444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3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 rot="1396536">
            <a:off x="4686861" y="1966691"/>
            <a:ext cx="2539739" cy="48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652120" y="1196752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l’heure de Off-blocks après le décollage 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07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692696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076056" y="1124744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la première leg uniquement, remplir le poids de carburant avant départ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5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692696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076056" y="1124744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toutes les autres legs, remplir le BM19 (quantité et </a:t>
            </a:r>
            <a:r>
              <a:rPr lang="fr-FR" dirty="0" err="1" smtClean="0"/>
              <a:t>num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9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2132856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807509" y="2492896"/>
            <a:ext cx="2354335" cy="48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476865" y="1196752"/>
            <a:ext cx="341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de vol donné par l’avion après l’arrivée (flight time)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24328" y="2060848"/>
            <a:ext cx="753134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7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2132856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807509" y="2492896"/>
            <a:ext cx="2354335" cy="48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220073" y="1124744"/>
            <a:ext cx="392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d’équipage donné par l’avion après l’arrivée (blocks time)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24328" y="2060848"/>
            <a:ext cx="753134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0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2132856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92081" y="11967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de vol de nuit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2132856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92081" y="11967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</a:t>
            </a: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flight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24328" y="2060848"/>
            <a:ext cx="875706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0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2132856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932040" y="1044199"/>
            <a:ext cx="4211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Sélectionner un ou deux </a:t>
            </a:r>
            <a:r>
              <a:rPr lang="fr-FR" dirty="0" err="1" smtClean="0"/>
              <a:t>coefs</a:t>
            </a:r>
            <a:r>
              <a:rPr lang="fr-FR" dirty="0" smtClean="0"/>
              <a:t>, et remplir les temps de vols dans les pages suivantes (uniquement si il y a 2 </a:t>
            </a:r>
            <a:r>
              <a:rPr lang="fr-FR" dirty="0" err="1" smtClean="0"/>
              <a:t>coefs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0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718" y="195599"/>
            <a:ext cx="8229600" cy="1143000"/>
          </a:xfrm>
        </p:spPr>
        <p:txBody>
          <a:bodyPr/>
          <a:lstStyle/>
          <a:p>
            <a:r>
              <a:rPr lang="fr-FR" dirty="0" smtClean="0"/>
              <a:t>Etape 1 : Récupérer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843"/>
            <a:ext cx="9176719" cy="5161905"/>
          </a:xfrm>
        </p:spPr>
      </p:pic>
      <p:sp>
        <p:nvSpPr>
          <p:cNvPr id="5" name="ZoneTexte 4"/>
          <p:cNvSpPr txBox="1"/>
          <p:nvPr/>
        </p:nvSpPr>
        <p:spPr>
          <a:xfrm>
            <a:off x="12539" y="1153933"/>
            <a:ext cx="902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Ouvrir le plan de charge puis la mission, aller à l’onglet </a:t>
            </a:r>
            <a:r>
              <a:rPr lang="fr-FR" dirty="0" err="1" smtClean="0"/>
              <a:t>crew</a:t>
            </a:r>
            <a:r>
              <a:rPr lang="fr-FR" dirty="0" smtClean="0"/>
              <a:t>, puis cliquer sur « </a:t>
            </a:r>
            <a:r>
              <a:rPr lang="fr-FR" dirty="0" err="1" smtClean="0"/>
              <a:t>Send</a:t>
            </a:r>
            <a:r>
              <a:rPr lang="fr-FR" dirty="0" smtClean="0"/>
              <a:t> XML »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124242" y="5956822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 rot="9241058">
            <a:off x="1784765" y="5742393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5400000">
            <a:off x="944222" y="5274605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455695">
            <a:off x="170706" y="5666366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755576" y="3717032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 rot="5400000">
            <a:off x="692194" y="2993181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 rot="9241058">
            <a:off x="1545133" y="3476363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2455695">
            <a:off x="-106319" y="3425229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31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2132856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951360" y="1228865"/>
            <a:ext cx="421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d’atterrissages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9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44322" y="2132856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08104" y="1198493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de </a:t>
            </a:r>
            <a:r>
              <a:rPr lang="fr-FR" dirty="0" err="1" smtClean="0"/>
              <a:t>Touch</a:t>
            </a:r>
            <a:r>
              <a:rPr lang="fr-FR" dirty="0" smtClean="0"/>
              <a:t> and Go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24328" y="2060848"/>
            <a:ext cx="792088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4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52120" y="1198493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de Go </a:t>
            </a:r>
            <a:r>
              <a:rPr lang="fr-FR" dirty="0" err="1"/>
              <a:t>A</a:t>
            </a:r>
            <a:r>
              <a:rPr lang="fr-FR" dirty="0" err="1" smtClean="0"/>
              <a:t>round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844322" y="2132856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9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52120" y="1198493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</a:t>
            </a:r>
            <a:r>
              <a:rPr lang="fr-FR" dirty="0" smtClean="0"/>
              <a:t>final fuel on </a:t>
            </a:r>
            <a:r>
              <a:rPr lang="fr-FR" dirty="0" err="1" smtClean="0"/>
              <a:t>board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96336" y="2060848"/>
            <a:ext cx="620922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844322" y="2132856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4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573016"/>
            <a:ext cx="3667134" cy="48895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642955" y="1196752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dernier ok renvoie sur l’écran principal. 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NB : On peut vérifier dans l’onglet « Blocks : </a:t>
            </a:r>
            <a:r>
              <a:rPr lang="fr-FR" dirty="0" err="1" smtClean="0"/>
              <a:t>Dep</a:t>
            </a:r>
            <a:r>
              <a:rPr lang="fr-FR" dirty="0" smtClean="0"/>
              <a:t>/</a:t>
            </a:r>
            <a:r>
              <a:rPr lang="fr-FR" dirty="0" err="1" smtClean="0"/>
              <a:t>Arr</a:t>
            </a:r>
            <a:r>
              <a:rPr lang="fr-FR" dirty="0" smtClean="0"/>
              <a:t> » que les informations que l’on vient de rentrer sont correctes et logiques. 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 rot="21372570">
            <a:off x="2925016" y="5370805"/>
            <a:ext cx="3453860" cy="313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613039" y="5427972"/>
            <a:ext cx="1152128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6444208" y="3789040"/>
            <a:ext cx="2808312" cy="44644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35696" y="3645024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52120" y="1045157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les fonctions et positions des membres d’équipages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740352" y="2060848"/>
            <a:ext cx="360040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 rot="20980140">
            <a:off x="4826617" y="3821843"/>
            <a:ext cx="176160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1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5229200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gérer le cargo, aller ensuite dans l’onglet « Pax and </a:t>
            </a:r>
            <a:r>
              <a:rPr lang="fr-FR" dirty="0" err="1" smtClean="0"/>
              <a:t>Freight</a:t>
            </a:r>
            <a:r>
              <a:rPr lang="fr-FR" dirty="0" smtClean="0"/>
              <a:t> » de la page « </a:t>
            </a:r>
            <a:r>
              <a:rPr lang="fr-FR" dirty="0" err="1"/>
              <a:t>F</a:t>
            </a:r>
            <a:r>
              <a:rPr lang="fr-FR" dirty="0" err="1" smtClean="0"/>
              <a:t>ill</a:t>
            </a:r>
            <a:r>
              <a:rPr lang="fr-FR" dirty="0" smtClean="0"/>
              <a:t> out the OMA »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 rot="18466713">
            <a:off x="4630339" y="4160279"/>
            <a:ext cx="2587449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835369" y="4210028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new pax, </a:t>
            </a:r>
            <a:r>
              <a:rPr lang="fr-FR" dirty="0" err="1" smtClean="0"/>
              <a:t>pallet</a:t>
            </a:r>
            <a:r>
              <a:rPr lang="fr-FR" dirty="0" smtClean="0"/>
              <a:t> ou </a:t>
            </a:r>
            <a:r>
              <a:rPr lang="fr-FR" dirty="0" err="1" smtClean="0"/>
              <a:t>bulk</a:t>
            </a:r>
            <a:r>
              <a:rPr lang="fr-FR" dirty="0" smtClean="0"/>
              <a:t> selon le besoin, et remplir les écrans suivant</a:t>
            </a:r>
          </a:p>
          <a:p>
            <a:pPr algn="ctr"/>
            <a:endParaRPr lang="fr-FR" dirty="0"/>
          </a:p>
        </p:txBody>
      </p:sp>
      <p:sp>
        <p:nvSpPr>
          <p:cNvPr id="7" name="Flèche droite 6"/>
          <p:cNvSpPr/>
          <p:nvPr/>
        </p:nvSpPr>
        <p:spPr>
          <a:xfrm rot="15337476">
            <a:off x="6695590" y="3555980"/>
            <a:ext cx="124351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 rot="17056740">
            <a:off x="7808185" y="3546849"/>
            <a:ext cx="124480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 rot="16200000">
            <a:off x="7285152" y="3555281"/>
            <a:ext cx="118866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835369" y="5589240"/>
            <a:ext cx="2129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 : cette vue est commune à toutes les legs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7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5229200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Donner le code bénéficiaire, et remplir les aéroports de départ et d’arrivé.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564176" y="5373216"/>
            <a:ext cx="2627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Puis appuyer là pour mettre le poids ou le nombre de pax</a:t>
            </a:r>
          </a:p>
          <a:p>
            <a:pPr algn="ctr"/>
            <a:r>
              <a:rPr lang="fr-FR" dirty="0" smtClean="0"/>
              <a:t>NB : ne marche que si tout est bien rempli avant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6662360" y="2394871"/>
            <a:ext cx="1296144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6372200" y="2924944"/>
            <a:ext cx="2952328" cy="19952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7020272" y="4920208"/>
            <a:ext cx="1800200" cy="381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vers le bas 17"/>
          <p:cNvSpPr/>
          <p:nvPr/>
        </p:nvSpPr>
        <p:spPr>
          <a:xfrm rot="10800000">
            <a:off x="7830362" y="5222155"/>
            <a:ext cx="198022" cy="27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9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5229200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Entrer le poids de la palette ou le nombre de PAX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enregistrer!!</a:t>
            </a:r>
            <a:endParaRPr lang="fr-FR" b="1" dirty="0"/>
          </a:p>
        </p:txBody>
      </p:sp>
      <p:sp>
        <p:nvSpPr>
          <p:cNvPr id="20" name="Flèche droite 19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27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5229200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cargo est créé et on voit son résumé ici, sous « cargo »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732240" y="4797152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NB : lorsqu’un cargo devient rouge, il faut </a:t>
            </a:r>
            <a:r>
              <a:rPr lang="fr-FR" b="1" dirty="0" smtClean="0"/>
              <a:t>appuyer longtemps </a:t>
            </a:r>
            <a:r>
              <a:rPr lang="fr-FR" dirty="0" smtClean="0"/>
              <a:t>dessus pour voir les options.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660232" y="3472130"/>
            <a:ext cx="2483767" cy="327712"/>
          </a:xfrm>
          <a:prstGeom prst="rect">
            <a:avLst/>
          </a:prstGeom>
          <a:solidFill>
            <a:srgbClr val="EE0000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15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718" y="195599"/>
            <a:ext cx="8229600" cy="1143000"/>
          </a:xfrm>
        </p:spPr>
        <p:txBody>
          <a:bodyPr/>
          <a:lstStyle/>
          <a:p>
            <a:r>
              <a:rPr lang="fr-FR" dirty="0" smtClean="0"/>
              <a:t>Etape 1 : Récupérer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843"/>
            <a:ext cx="9176719" cy="5161904"/>
          </a:xfrm>
        </p:spPr>
      </p:pic>
      <p:sp>
        <p:nvSpPr>
          <p:cNvPr id="5" name="ZoneTexte 4"/>
          <p:cNvSpPr txBox="1"/>
          <p:nvPr/>
        </p:nvSpPr>
        <p:spPr>
          <a:xfrm>
            <a:off x="12539" y="1153933"/>
            <a:ext cx="902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Envoyer l’XML aux iPads de la mission, et s’assurer qu’ils le reçoivent.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3131840" y="2924944"/>
            <a:ext cx="122413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5400000">
            <a:off x="3286035" y="2171674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 rot="9241058">
            <a:off x="4449061" y="2925849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2455695">
            <a:off x="2245982" y="2845261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07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5229200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980728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cargo est créé et on voit son résumé ici, sous « cargo ». Pour revenir cliquer ici.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672043" y="4887762"/>
            <a:ext cx="2365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NB: il est possible de supprimer un cargo devenu faux (glisser sur le coté gauche), mais pas de le modifier (il faut le </a:t>
            </a:r>
            <a:r>
              <a:rPr lang="fr-FR" dirty="0" err="1" smtClean="0"/>
              <a:t>re-créer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 rot="18076563">
            <a:off x="8243375" y="4282031"/>
            <a:ext cx="82749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7746150">
            <a:off x="7084540" y="1858692"/>
            <a:ext cx="303512" cy="219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64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92" y="2820448"/>
            <a:ext cx="3667134" cy="48895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645049" y="1072429"/>
            <a:ext cx="3168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dernier Ok ramène ici.</a:t>
            </a:r>
          </a:p>
          <a:p>
            <a:pPr algn="ctr"/>
            <a:r>
              <a:rPr lang="fr-FR" dirty="0" smtClean="0"/>
              <a:t>NB : On peut vérifier dans l’onglet « </a:t>
            </a:r>
            <a:r>
              <a:rPr lang="fr-FR" dirty="0" err="1" smtClean="0"/>
              <a:t>Load</a:t>
            </a:r>
            <a:r>
              <a:rPr lang="fr-FR" dirty="0" smtClean="0"/>
              <a:t> » que les informations que l’on vient de rentrer sur le cargo et le Fuel sont correctes et logiques. 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 rot="20763500">
            <a:off x="2355190" y="5351073"/>
            <a:ext cx="4038715" cy="313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521786" y="5860020"/>
            <a:ext cx="798721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2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Bonus!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292080" y="1072429"/>
            <a:ext cx="3851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 tout moment, le CDB peut consulter le cargo </a:t>
            </a:r>
            <a:r>
              <a:rPr lang="fr-FR" dirty="0" err="1"/>
              <a:t>o</a:t>
            </a:r>
            <a:r>
              <a:rPr lang="fr-FR" dirty="0" err="1" smtClean="0"/>
              <a:t>verview</a:t>
            </a:r>
            <a:r>
              <a:rPr lang="fr-FR" dirty="0" smtClean="0"/>
              <a:t>, qui donne pour chaque leg la composition du cargo, avec une visu de la place disponible et du </a:t>
            </a:r>
            <a:r>
              <a:rPr lang="fr-FR" dirty="0" err="1" smtClean="0"/>
              <a:t>payload</a:t>
            </a:r>
            <a:r>
              <a:rPr lang="fr-FR" dirty="0" smtClean="0"/>
              <a:t>!</a:t>
            </a:r>
          </a:p>
        </p:txBody>
      </p:sp>
      <p:sp>
        <p:nvSpPr>
          <p:cNvPr id="6" name="Ellipse 5"/>
          <p:cNvSpPr/>
          <p:nvPr/>
        </p:nvSpPr>
        <p:spPr>
          <a:xfrm>
            <a:off x="1899077" y="4534998"/>
            <a:ext cx="1728193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842" y="2549757"/>
            <a:ext cx="3231180" cy="4308241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420560">
            <a:off x="3738258" y="4835551"/>
            <a:ext cx="2715990" cy="313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218039" y="3901649"/>
            <a:ext cx="19164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9 emplacements de </a:t>
            </a:r>
            <a:r>
              <a:rPr lang="fr-FR" b="1" dirty="0" err="1" smtClean="0">
                <a:solidFill>
                  <a:srgbClr val="FF0000"/>
                </a:solidFill>
              </a:rPr>
              <a:t>pallete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516216" y="5661248"/>
            <a:ext cx="2627783" cy="11967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347864" y="607495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Résumé du cargo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Flèche droite 12"/>
          <p:cNvSpPr/>
          <p:nvPr/>
        </p:nvSpPr>
        <p:spPr>
          <a:xfrm>
            <a:off x="5220072" y="6165304"/>
            <a:ext cx="1224136" cy="278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08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882945" y="3284984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En revanche</a:t>
            </a:r>
            <a:r>
              <a:rPr lang="fr-FR" dirty="0" smtClean="0"/>
              <a:t>, pour chaque </a:t>
            </a:r>
            <a:r>
              <a:rPr lang="fr-FR" dirty="0" err="1" smtClean="0"/>
              <a:t>leg</a:t>
            </a:r>
            <a:r>
              <a:rPr lang="fr-FR" dirty="0" smtClean="0"/>
              <a:t>, il faut remplir </a:t>
            </a:r>
            <a:r>
              <a:rPr lang="fr-FR" b="1" dirty="0" smtClean="0"/>
              <a:t>à la main </a:t>
            </a:r>
            <a:r>
              <a:rPr lang="fr-FR" dirty="0" smtClean="0"/>
              <a:t>le </a:t>
            </a:r>
            <a:r>
              <a:rPr lang="fr-FR" b="1" dirty="0" smtClean="0"/>
              <a:t>code nature (Na)</a:t>
            </a:r>
            <a:endParaRPr lang="fr-FR" b="1" dirty="0"/>
          </a:p>
        </p:txBody>
      </p:sp>
      <p:sp>
        <p:nvSpPr>
          <p:cNvPr id="3" name="Ellipse 2"/>
          <p:cNvSpPr/>
          <p:nvPr/>
        </p:nvSpPr>
        <p:spPr>
          <a:xfrm>
            <a:off x="1547664" y="2599408"/>
            <a:ext cx="3528392" cy="360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12639162">
            <a:off x="4967811" y="3040004"/>
            <a:ext cx="927735" cy="318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547664" y="2311376"/>
            <a:ext cx="3528392" cy="3430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5436096" y="1556791"/>
            <a:ext cx="3481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NB: Le bénéficiaire principal est calculé </a:t>
            </a:r>
            <a:r>
              <a:rPr lang="fr-FR" b="1" dirty="0" smtClean="0"/>
              <a:t>automatiquement</a:t>
            </a:r>
            <a:r>
              <a:rPr lang="fr-FR" dirty="0" smtClean="0"/>
              <a:t> pour chaque </a:t>
            </a:r>
            <a:r>
              <a:rPr lang="fr-FR" dirty="0" err="1" smtClean="0"/>
              <a:t>leg</a:t>
            </a:r>
            <a:r>
              <a:rPr lang="fr-FR" dirty="0" smtClean="0"/>
              <a:t> en fonction des poids</a:t>
            </a:r>
            <a:endParaRPr lang="fr-FR" dirty="0"/>
          </a:p>
        </p:txBody>
      </p:sp>
      <p:sp>
        <p:nvSpPr>
          <p:cNvPr id="17" name="Flèche droite 16"/>
          <p:cNvSpPr/>
          <p:nvPr/>
        </p:nvSpPr>
        <p:spPr>
          <a:xfrm rot="9010369">
            <a:off x="4963865" y="2166648"/>
            <a:ext cx="617768" cy="318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4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b="1" u="sng" dirty="0" smtClean="0"/>
              <a:t>Etape 5 : Générer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004048" y="1340768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 la fin de la mission, quand tout est rempli, cliquer sur « </a:t>
            </a:r>
            <a:r>
              <a:rPr lang="fr-FR" dirty="0" err="1" smtClean="0"/>
              <a:t>Generate</a:t>
            </a:r>
            <a:r>
              <a:rPr lang="fr-FR" dirty="0" smtClean="0"/>
              <a:t> OMA PDF », choisir </a:t>
            </a:r>
            <a:r>
              <a:rPr lang="fr-FR" dirty="0" err="1" smtClean="0"/>
              <a:t>preview</a:t>
            </a:r>
            <a:r>
              <a:rPr lang="fr-FR" dirty="0" smtClean="0"/>
              <a:t> ou </a:t>
            </a:r>
            <a:r>
              <a:rPr lang="fr-FR" dirty="0" err="1" smtClean="0"/>
              <a:t>send</a:t>
            </a:r>
            <a:r>
              <a:rPr lang="fr-FR" dirty="0" smtClean="0"/>
              <a:t> by mail.</a:t>
            </a:r>
            <a:endParaRPr lang="fr-FR" dirty="0"/>
          </a:p>
        </p:txBody>
      </p:sp>
      <p:sp>
        <p:nvSpPr>
          <p:cNvPr id="15" name="Flèche droite 14"/>
          <p:cNvSpPr/>
          <p:nvPr/>
        </p:nvSpPr>
        <p:spPr>
          <a:xfrm rot="5400000">
            <a:off x="265498" y="3108818"/>
            <a:ext cx="1101704" cy="454512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 rot="16200000">
            <a:off x="276292" y="4821924"/>
            <a:ext cx="1080120" cy="454512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-1" y="3954640"/>
            <a:ext cx="1619673" cy="410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64097"/>
            <a:ext cx="3923927" cy="4593901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 rot="1127567">
            <a:off x="3223000" y="3974011"/>
            <a:ext cx="222800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5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b="1" u="sng" dirty="0" smtClean="0"/>
              <a:t>Etape 5 : Générer l’OMA</a:t>
            </a:r>
            <a:endParaRPr lang="fr-FR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16" name="ZoneTexte 15"/>
          <p:cNvSpPr txBox="1"/>
          <p:nvPr/>
        </p:nvSpPr>
        <p:spPr>
          <a:xfrm>
            <a:off x="5220072" y="1340768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exporter l’OMA, deux choix sont possibles</a:t>
            </a:r>
            <a:endParaRPr lang="fr-FR" dirty="0"/>
          </a:p>
        </p:txBody>
      </p:sp>
      <p:sp>
        <p:nvSpPr>
          <p:cNvPr id="3" name="Flèche droite 2"/>
          <p:cNvSpPr/>
          <p:nvPr/>
        </p:nvSpPr>
        <p:spPr>
          <a:xfrm rot="13626011">
            <a:off x="4787190" y="785848"/>
            <a:ext cx="111713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 rot="12920121">
            <a:off x="3932413" y="1693012"/>
            <a:ext cx="1807839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657027" y="2204864"/>
            <a:ext cx="31634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 – l’ouvrir sur PDF expert, signer directement sur iPad, puis envoyer un mail avec l’OMA signé depuis PDF expert</a:t>
            </a:r>
          </a:p>
          <a:p>
            <a:endParaRPr lang="fr-FR" dirty="0"/>
          </a:p>
          <a:p>
            <a:r>
              <a:rPr lang="fr-FR" dirty="0" smtClean="0"/>
              <a:t>2 – l’envoyer directement par mail depuis le menu contextuel ouvert par le bouton, l’imprimer et le signer à la main après.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716559" y="5330825"/>
            <a:ext cx="2959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 : voir en annexe la manière de signer avec PDF Expert.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362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/>
              <a:t>Les petits plus!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356992"/>
            <a:ext cx="6400800" cy="316835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Sheets</a:t>
            </a:r>
            <a:endParaRPr lang="fr-FR" dirty="0" smtClean="0"/>
          </a:p>
          <a:p>
            <a:pPr marL="457200" indent="-457200">
              <a:buFontTx/>
              <a:buChar char="-"/>
            </a:pPr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smtClean="0"/>
              <a:t>feedback </a:t>
            </a:r>
            <a:r>
              <a:rPr lang="fr-FR" smtClean="0"/>
              <a:t>form</a:t>
            </a:r>
            <a:endParaRPr lang="fr-FR" dirty="0" smtClean="0"/>
          </a:p>
          <a:p>
            <a:pPr marL="457200" indent="-457200">
              <a:buFontTx/>
              <a:buChar char="-"/>
            </a:pPr>
            <a:r>
              <a:rPr lang="fr-FR" dirty="0" smtClean="0"/>
              <a:t>Référentiel entrainement</a:t>
            </a:r>
          </a:p>
          <a:p>
            <a:pPr marL="457200" indent="-457200">
              <a:buFontTx/>
              <a:buChar char="-"/>
            </a:pPr>
            <a:r>
              <a:rPr lang="fr-FR" dirty="0" smtClean="0"/>
              <a:t>Attestation de vol</a:t>
            </a:r>
          </a:p>
          <a:p>
            <a:pPr marL="457200" indent="-457200">
              <a:buFontTx/>
              <a:buChar char="-"/>
            </a:pPr>
            <a:r>
              <a:rPr lang="fr-FR" dirty="0"/>
              <a:t>T</a:t>
            </a:r>
            <a:r>
              <a:rPr lang="fr-FR" dirty="0" smtClean="0"/>
              <a:t>ransfert de données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3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142610" y="1196752"/>
            <a:ext cx="400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le bouton « </a:t>
            </a:r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» et remplir comme d’habitude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1907704" y="5051858"/>
            <a:ext cx="18002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10" y="1988840"/>
            <a:ext cx="4001390" cy="5335186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 rot="21237451">
            <a:off x="3769322" y="4873680"/>
            <a:ext cx="259582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142610" y="1196752"/>
            <a:ext cx="40013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visualiser et/ou les envoyer par mail, appuyer sur « </a:t>
            </a:r>
            <a:r>
              <a:rPr lang="fr-FR" dirty="0" err="1" smtClean="0"/>
              <a:t>Generate</a:t>
            </a:r>
            <a:r>
              <a:rPr lang="fr-FR" dirty="0" smtClean="0"/>
              <a:t> all CTS »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« Continue </a:t>
            </a:r>
            <a:r>
              <a:rPr lang="fr-FR" dirty="0" smtClean="0"/>
              <a:t>to </a:t>
            </a:r>
            <a:r>
              <a:rPr lang="fr-FR" dirty="0" err="1" smtClean="0"/>
              <a:t>preview</a:t>
            </a:r>
            <a:r>
              <a:rPr lang="fr-FR" dirty="0" smtClean="0"/>
              <a:t> » </a:t>
            </a:r>
            <a:r>
              <a:rPr lang="fr-FR" dirty="0" smtClean="0"/>
              <a:t>permet de </a:t>
            </a:r>
            <a:r>
              <a:rPr lang="fr-FR" dirty="0" smtClean="0"/>
              <a:t>vérifier </a:t>
            </a:r>
            <a:r>
              <a:rPr lang="fr-FR" dirty="0" smtClean="0"/>
              <a:t>si tout est bien fait.</a:t>
            </a:r>
          </a:p>
          <a:p>
            <a:pPr algn="ctr"/>
            <a:endParaRPr lang="fr-FR" dirty="0"/>
          </a:p>
          <a:p>
            <a:pPr algn="ctr"/>
            <a:r>
              <a:rPr lang="fr-FR" b="1" dirty="0" smtClean="0"/>
              <a:t>Tant que toutes les CTS ne sont pas remplies</a:t>
            </a:r>
            <a:r>
              <a:rPr lang="fr-FR" dirty="0" smtClean="0"/>
              <a:t>, on ne peut envoyer le mail, et un message indique que c’est incomplet.</a:t>
            </a:r>
          </a:p>
        </p:txBody>
      </p:sp>
      <p:sp>
        <p:nvSpPr>
          <p:cNvPr id="3" name="Ellipse 2"/>
          <p:cNvSpPr/>
          <p:nvPr/>
        </p:nvSpPr>
        <p:spPr>
          <a:xfrm>
            <a:off x="-144990" y="4445738"/>
            <a:ext cx="180020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18570680">
            <a:off x="1435068" y="4042442"/>
            <a:ext cx="590843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Feeback</a:t>
            </a:r>
            <a:r>
              <a:rPr lang="fr-FR" dirty="0" smtClean="0"/>
              <a:t> </a:t>
            </a:r>
            <a:r>
              <a:rPr lang="fr-FR" dirty="0" err="1" smtClean="0"/>
              <a:t>Form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1"/>
          </a:xfrm>
        </p:spPr>
      </p:pic>
      <p:sp>
        <p:nvSpPr>
          <p:cNvPr id="7" name="ZoneTexte 6"/>
          <p:cNvSpPr txBox="1"/>
          <p:nvPr/>
        </p:nvSpPr>
        <p:spPr>
          <a:xfrm>
            <a:off x="5815444" y="119675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le bouton « </a:t>
            </a:r>
            <a:r>
              <a:rPr lang="fr-FR" dirty="0" err="1" smtClean="0"/>
              <a:t>Crew</a:t>
            </a:r>
            <a:r>
              <a:rPr lang="fr-FR" dirty="0" smtClean="0"/>
              <a:t> Feedback </a:t>
            </a:r>
            <a:r>
              <a:rPr lang="fr-FR" dirty="0" err="1" smtClean="0"/>
              <a:t>Form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1691680" y="6021288"/>
            <a:ext cx="136815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10" y="1988840"/>
            <a:ext cx="4001390" cy="5335186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 rot="19966816">
            <a:off x="2924422" y="4971787"/>
            <a:ext cx="393263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499596" y="5574306"/>
            <a:ext cx="720080" cy="4197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948264" y="4723013"/>
            <a:ext cx="181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puis envoyer par mail</a:t>
            </a:r>
            <a:endParaRPr lang="fr-FR" dirty="0"/>
          </a:p>
        </p:txBody>
      </p:sp>
      <p:sp>
        <p:nvSpPr>
          <p:cNvPr id="12" name="Flèche droite 11"/>
          <p:cNvSpPr/>
          <p:nvPr/>
        </p:nvSpPr>
        <p:spPr>
          <a:xfrm rot="8944534">
            <a:off x="7251624" y="5427329"/>
            <a:ext cx="576064" cy="224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92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1928957"/>
            <a:ext cx="4716016" cy="690301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51" y="1916832"/>
            <a:ext cx="478346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143000"/>
          </a:xfrm>
        </p:spPr>
        <p:txBody>
          <a:bodyPr/>
          <a:lstStyle/>
          <a:p>
            <a:r>
              <a:rPr lang="fr-FR" dirty="0" smtClean="0"/>
              <a:t>Etape 2 : Ouvrir la mission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2773141">
            <a:off x="1097574" y="5487493"/>
            <a:ext cx="1044194" cy="50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051720" y="593998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Appui long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4173627">
            <a:off x="6672534" y="5110012"/>
            <a:ext cx="86409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3771285" y="5138636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411760" y="112474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Dans la boite mail de l’iPad, ouvrir le mail envoyé précédemment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13784" y="53752"/>
            <a:ext cx="4230216" cy="1143000"/>
          </a:xfrm>
        </p:spPr>
        <p:txBody>
          <a:bodyPr>
            <a:noAutofit/>
          </a:bodyPr>
          <a:lstStyle/>
          <a:p>
            <a:r>
              <a:rPr lang="fr-FR" sz="3200" dirty="0" smtClean="0"/>
              <a:t>Référentiel                              entrainement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5815444" y="119675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Cliquez sur le bouton « Entrainement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-17252" y="5534484"/>
            <a:ext cx="118762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88840"/>
            <a:ext cx="4067944" cy="49188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20072" y="5661248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Ajouter les entrainements des pilotes.</a:t>
            </a:r>
          </a:p>
          <a:p>
            <a:pPr algn="ctr"/>
            <a:r>
              <a:rPr lang="fr-FR" dirty="0" smtClean="0"/>
              <a:t>Cela apparait sous l’OMA dans un tableau (dans l’onglet </a:t>
            </a:r>
            <a:r>
              <a:rPr lang="fr-FR" dirty="0" err="1" smtClean="0"/>
              <a:t>Generate</a:t>
            </a:r>
            <a:r>
              <a:rPr lang="fr-FR" dirty="0" smtClean="0"/>
              <a:t> OMA PDF)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 rot="20466837">
            <a:off x="1211719" y="4888498"/>
            <a:ext cx="394470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Attestation de vol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796136" y="1268760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Cliquez sur le bouton « Entrainement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-27886" y="5056306"/>
            <a:ext cx="154766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57" y="1988840"/>
            <a:ext cx="3689142" cy="49188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65457" y="4739039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Entrer les informations, puis ouvrir (sans signature) et envoyer par mail, ou cliquer sur exporter pour ouvrir dans PDF Expert et pouvoir signer avant d’envoyer.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 rot="19818103">
            <a:off x="1399089" y="3969060"/>
            <a:ext cx="40426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076056" y="3603832"/>
            <a:ext cx="1440160" cy="8640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 rot="13226815">
            <a:off x="6429691" y="4353665"/>
            <a:ext cx="737828" cy="290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0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27984" y="0"/>
            <a:ext cx="4716016" cy="106613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Transfert de données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305"/>
            <a:ext cx="4572000" cy="6096001"/>
          </a:xfrm>
        </p:spPr>
      </p:pic>
      <p:pic>
        <p:nvPicPr>
          <p:cNvPr id="1026" name="Picture 2" descr="C:\Users\amaury\Desktop\Travail Appli A400M\tuto\image ipad\IMG_01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93383"/>
            <a:ext cx="4546384" cy="60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539552" y="793382"/>
            <a:ext cx="1152128" cy="47537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647510">
            <a:off x="1835696" y="1124744"/>
            <a:ext cx="295232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6156176" y="2132856"/>
            <a:ext cx="1368152" cy="432048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9552" y="3362641"/>
            <a:ext cx="3600400" cy="9233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 : Ceci est la vue de départ, on y accède depuis la vue principale avec le bouton exit.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452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55976" y="0"/>
            <a:ext cx="4788024" cy="52453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Etablir la connexion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030"/>
            <a:ext cx="4355976" cy="5807969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99" y="515229"/>
            <a:ext cx="4778471" cy="637129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17843" r="7994" b="66932"/>
          <a:stretch/>
        </p:blipFill>
        <p:spPr>
          <a:xfrm>
            <a:off x="0" y="2532"/>
            <a:ext cx="4356000" cy="1044000"/>
          </a:xfrm>
          <a:prstGeom prst="rect">
            <a:avLst/>
          </a:prstGeom>
          <a:effectLst>
            <a:glow rad="203200">
              <a:schemeClr val="accent6">
                <a:lumMod val="75000"/>
                <a:alpha val="64000"/>
              </a:schemeClr>
            </a:glow>
          </a:effectLst>
        </p:spPr>
      </p:pic>
      <p:sp>
        <p:nvSpPr>
          <p:cNvPr id="8" name="Flèche vers le bas 7"/>
          <p:cNvSpPr/>
          <p:nvPr/>
        </p:nvSpPr>
        <p:spPr>
          <a:xfrm>
            <a:off x="1925972" y="764704"/>
            <a:ext cx="504056" cy="1440160"/>
          </a:xfrm>
          <a:prstGeom prst="downArrow">
            <a:avLst>
              <a:gd name="adj1" fmla="val 29463"/>
              <a:gd name="adj2" fmla="val 150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03648" y="5795972"/>
            <a:ext cx="158417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iPad émetteur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940152" y="5795972"/>
            <a:ext cx="158417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iPad récepteur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6876256" y="3700876"/>
            <a:ext cx="576064" cy="52021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6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51088" cy="6201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88" y="853877"/>
            <a:ext cx="4495429" cy="599390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6201451"/>
            <a:ext cx="4651088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</a:rPr>
              <a:t>iPad émetteur</a:t>
            </a:r>
            <a:endParaRPr lang="fr-FR" sz="20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683568" y="1196752"/>
            <a:ext cx="720080" cy="28803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3563888" y="1196752"/>
            <a:ext cx="360040" cy="28803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868144" y="3527663"/>
            <a:ext cx="2664296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Liste des connections établies</a:t>
            </a:r>
            <a:endParaRPr lang="fr-FR" dirty="0"/>
          </a:p>
        </p:txBody>
      </p:sp>
      <p:sp>
        <p:nvSpPr>
          <p:cNvPr id="13" name="Flèche droite 12"/>
          <p:cNvSpPr/>
          <p:nvPr/>
        </p:nvSpPr>
        <p:spPr>
          <a:xfrm rot="2189245">
            <a:off x="1690128" y="2493454"/>
            <a:ext cx="3976097" cy="1008112"/>
          </a:xfrm>
          <a:prstGeom prst="rightArrow">
            <a:avLst>
              <a:gd name="adj1" fmla="val 33546"/>
              <a:gd name="adj2" fmla="val 89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7308304" y="6453336"/>
            <a:ext cx="1440160" cy="394446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4355976" y="0"/>
            <a:ext cx="4788024" cy="52453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Etablir la connexion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635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44008" y="0"/>
            <a:ext cx="4499992" cy="47667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Transmission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0688"/>
            <a:ext cx="4644009" cy="61920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46"/>
          <a:stretch/>
        </p:blipFill>
        <p:spPr>
          <a:xfrm>
            <a:off x="4640472" y="476672"/>
            <a:ext cx="4499992" cy="340521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9"/>
          <a:stretch/>
        </p:blipFill>
        <p:spPr>
          <a:xfrm>
            <a:off x="-1" y="17141"/>
            <a:ext cx="4644009" cy="607518"/>
          </a:xfrm>
          <a:prstGeom prst="rect">
            <a:avLst/>
          </a:prstGeom>
          <a:effectLst>
            <a:glow rad="139700">
              <a:schemeClr val="accent6">
                <a:satMod val="175000"/>
                <a:alpha val="67000"/>
              </a:schemeClr>
            </a:glow>
          </a:effectLst>
        </p:spPr>
      </p:pic>
      <p:sp>
        <p:nvSpPr>
          <p:cNvPr id="7" name="Flèche droite 6"/>
          <p:cNvSpPr/>
          <p:nvPr/>
        </p:nvSpPr>
        <p:spPr>
          <a:xfrm rot="7675859">
            <a:off x="2393925" y="798385"/>
            <a:ext cx="984176" cy="288032"/>
          </a:xfrm>
          <a:prstGeom prst="rightArrow">
            <a:avLst>
              <a:gd name="adj1" fmla="val 50000"/>
              <a:gd name="adj2" fmla="val 95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1662693">
            <a:off x="2353519" y="2321338"/>
            <a:ext cx="4061435" cy="478471"/>
          </a:xfrm>
          <a:prstGeom prst="rightArrow">
            <a:avLst>
              <a:gd name="adj1" fmla="val 50000"/>
              <a:gd name="adj2" fmla="val 109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13613" r="79" b="36785"/>
          <a:stretch/>
        </p:blipFill>
        <p:spPr>
          <a:xfrm>
            <a:off x="4644008" y="3881887"/>
            <a:ext cx="4499992" cy="2976113"/>
          </a:xfrm>
          <a:prstGeom prst="rect">
            <a:avLst/>
          </a:prstGeom>
        </p:spPr>
      </p:pic>
      <p:sp>
        <p:nvSpPr>
          <p:cNvPr id="10" name="Flèche vers le bas 9"/>
          <p:cNvSpPr/>
          <p:nvPr/>
        </p:nvSpPr>
        <p:spPr>
          <a:xfrm>
            <a:off x="6641976" y="3734643"/>
            <a:ext cx="504056" cy="2160578"/>
          </a:xfrm>
          <a:prstGeom prst="downArrow">
            <a:avLst>
              <a:gd name="adj1" fmla="val 50000"/>
              <a:gd name="adj2" fmla="val 161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0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34880" cy="1143000"/>
          </a:xfrm>
        </p:spPr>
        <p:txBody>
          <a:bodyPr/>
          <a:lstStyle/>
          <a:p>
            <a:r>
              <a:rPr lang="fr-FR" dirty="0" smtClean="0"/>
              <a:t>Annexe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2"/>
            <a:ext cx="4690864" cy="4525963"/>
          </a:xfrm>
        </p:spPr>
        <p:txBody>
          <a:bodyPr/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Sur le </a:t>
            </a:r>
            <a:r>
              <a:rPr lang="fr-FR" dirty="0" err="1" smtClean="0"/>
              <a:t>pdf</a:t>
            </a:r>
            <a:r>
              <a:rPr lang="fr-FR" dirty="0" smtClean="0"/>
              <a:t> ouvert dans PDF Expert, appuyer longuement à l’endroit désiré. Un menu apparait: choisir signature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Utile pour l’OMA</a:t>
            </a:r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dirty="0" smtClean="0"/>
              <a:t>et les attestations de vol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00" y="1097360"/>
            <a:ext cx="4424799" cy="5760640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769037">
            <a:off x="3362216" y="4318498"/>
            <a:ext cx="1656184" cy="31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1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3"/>
            <a:ext cx="4690864" cy="2420888"/>
          </a:xfrm>
        </p:spPr>
        <p:txBody>
          <a:bodyPr/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Choisir </a:t>
            </a:r>
            <a:r>
              <a:rPr lang="fr-FR" dirty="0" err="1" smtClean="0"/>
              <a:t>My</a:t>
            </a:r>
            <a:r>
              <a:rPr lang="fr-FR" dirty="0" smtClean="0"/>
              <a:t> signature (seulement sur un iPad perso), ou la refaire à chaque fois.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59" y="1097360"/>
            <a:ext cx="4320480" cy="5760640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769037">
            <a:off x="3362215" y="4256849"/>
            <a:ext cx="1656184" cy="31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7072"/>
            <a:ext cx="2049692" cy="2732923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10234371">
            <a:off x="3196722" y="5121904"/>
            <a:ext cx="156159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57200" y="274638"/>
            <a:ext cx="4834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98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3"/>
            <a:ext cx="4690864" cy="2420888"/>
          </a:xfrm>
        </p:spPr>
        <p:txBody>
          <a:bodyPr>
            <a:normAutofit/>
          </a:bodyPr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Ajuster taille et position, cliquer sur </a:t>
            </a:r>
            <a:r>
              <a:rPr lang="fr-FR" dirty="0" err="1" smtClean="0"/>
              <a:t>Done</a:t>
            </a:r>
            <a:r>
              <a:rPr lang="fr-FR" dirty="0" smtClean="0"/>
              <a:t>, puis en haut, envoyer par mail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59" y="1097360"/>
            <a:ext cx="4320480" cy="57606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7072"/>
            <a:ext cx="2049692" cy="2732923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21378798">
            <a:off x="3196468" y="5075689"/>
            <a:ext cx="180520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7524328" y="2204864"/>
            <a:ext cx="1224136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 rot="21123711">
            <a:off x="4549077" y="2619925"/>
            <a:ext cx="289742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57200" y="274638"/>
            <a:ext cx="4834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206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Des questions?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300192" y="5085184"/>
            <a:ext cx="2624336" cy="1584176"/>
          </a:xfrm>
        </p:spPr>
        <p:txBody>
          <a:bodyPr>
            <a:normAutofit fontScale="47500" lnSpcReduction="20000"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Chic à la </a:t>
            </a:r>
            <a:r>
              <a:rPr lang="fr-FR" dirty="0" err="1" smtClean="0"/>
              <a:t>Jône</a:t>
            </a:r>
            <a:endParaRPr lang="fr-FR" dirty="0" smtClean="0"/>
          </a:p>
          <a:p>
            <a:r>
              <a:rPr lang="fr-FR" dirty="0" smtClean="0"/>
              <a:t>#X2015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45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539552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Etape 2 : Ouvrir la mission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411760" y="112474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L’application OPS A400M s’ouvre. Sélectionner sa mission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792351"/>
            <a:ext cx="4690864" cy="625448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51" y="1798232"/>
            <a:ext cx="4692922" cy="6257230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V="1">
            <a:off x="2843808" y="2636912"/>
            <a:ext cx="3384376" cy="2448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8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Bonus!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5" name="Ellipse 4"/>
          <p:cNvSpPr/>
          <p:nvPr/>
        </p:nvSpPr>
        <p:spPr>
          <a:xfrm>
            <a:off x="10313" y="5894524"/>
            <a:ext cx="1393335" cy="653932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17" y="2132856"/>
            <a:ext cx="3682079" cy="490943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220072" y="1123490"/>
            <a:ext cx="38721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Retrouvez ce tutoriel </a:t>
            </a:r>
            <a:r>
              <a:rPr lang="fr-FR" dirty="0" smtClean="0"/>
              <a:t>dans l’onglet « Settings &amp; Help », avec une petite aide en plus.</a:t>
            </a:r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On trouve dans cette page un (ou des) paramètres à modifier (comme l’option de ravitaillement en vol)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9929951">
            <a:off x="1225356" y="4679214"/>
            <a:ext cx="45870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9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5" name="Ellipse 4"/>
          <p:cNvSpPr/>
          <p:nvPr/>
        </p:nvSpPr>
        <p:spPr>
          <a:xfrm rot="20993340">
            <a:off x="-490806" y="256296"/>
            <a:ext cx="2527635" cy="407187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10800000">
            <a:off x="2123728" y="1873841"/>
            <a:ext cx="322818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551788" y="1628200"/>
            <a:ext cx="3563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Sélectionnez la leg qui vous intéresse, ajoutez en une, (supprimez avec le bouton modifier)</a:t>
            </a:r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NB :Pour une aide sur l’ajout d’une leg, voir le fichier help.pdf (dans settings)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0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 rot="21333150">
            <a:off x="1268256" y="114930"/>
            <a:ext cx="3953799" cy="22331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12898128">
            <a:off x="4200639" y="2538880"/>
            <a:ext cx="1624971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542623" y="2996952"/>
            <a:ext cx="356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Lisez et modifiez quelques informations générales sur le vol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66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87624" y="1700809"/>
            <a:ext cx="4392488" cy="216023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13672602">
            <a:off x="4848171" y="3927653"/>
            <a:ext cx="128704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665022" y="4596209"/>
            <a:ext cx="3405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Lisez et modifiez quelques informations générales sur la </a:t>
            </a:r>
            <a:r>
              <a:rPr lang="fr-FR" dirty="0" err="1" smtClean="0"/>
              <a:t>leg</a:t>
            </a:r>
            <a:r>
              <a:rPr lang="fr-FR" dirty="0" smtClean="0"/>
              <a:t> sélectionnée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846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1214</Words>
  <Application>Microsoft Office PowerPoint</Application>
  <PresentationFormat>Affichage à l'écran (4:3)</PresentationFormat>
  <Paragraphs>181</Paragraphs>
  <Slides>49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0" baseType="lpstr">
      <vt:lpstr>Thème Office</vt:lpstr>
      <vt:lpstr>Tuto Ops A400M</vt:lpstr>
      <vt:lpstr>Etape 1 : Récupérer la mission</vt:lpstr>
      <vt:lpstr>Etape 1 : Récupérer la mission</vt:lpstr>
      <vt:lpstr>Etape 2 : Ouvrir la mission</vt:lpstr>
      <vt:lpstr>Présentation PowerPoint</vt:lpstr>
      <vt:lpstr>Bonus!</vt:lpstr>
      <vt:lpstr>Etape 3 : la mission</vt:lpstr>
      <vt:lpstr>Etape 3 : la mission</vt:lpstr>
      <vt:lpstr>Etape 3 : la mission</vt:lpstr>
      <vt:lpstr>Etape 3 : la mission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Bonus!</vt:lpstr>
      <vt:lpstr>Etape 4 : l’OMA</vt:lpstr>
      <vt:lpstr>Etape 5 : Générer l’OMA</vt:lpstr>
      <vt:lpstr>Etape 5 : Générer l’OMA</vt:lpstr>
      <vt:lpstr>Les petits plus!</vt:lpstr>
      <vt:lpstr>Crew Tick Sheets</vt:lpstr>
      <vt:lpstr>Crew Tick Sheets</vt:lpstr>
      <vt:lpstr>Crew Feeback Form</vt:lpstr>
      <vt:lpstr>Référentiel                              entrainement</vt:lpstr>
      <vt:lpstr>Attestation de vol</vt:lpstr>
      <vt:lpstr>Transfert de données</vt:lpstr>
      <vt:lpstr>Etablir la connexion</vt:lpstr>
      <vt:lpstr>Etablir la connexion</vt:lpstr>
      <vt:lpstr>Transmission</vt:lpstr>
      <vt:lpstr>Annexe</vt:lpstr>
      <vt:lpstr>Présentation PowerPoint</vt:lpstr>
      <vt:lpstr>Présentation PowerPoint</vt:lpstr>
      <vt:lpstr>Des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amaury</dc:creator>
  <cp:lastModifiedBy>amaury</cp:lastModifiedBy>
  <cp:revision>38</cp:revision>
  <dcterms:created xsi:type="dcterms:W3CDTF">2016-01-20T10:17:04Z</dcterms:created>
  <dcterms:modified xsi:type="dcterms:W3CDTF">2016-02-10T14:34:16Z</dcterms:modified>
</cp:coreProperties>
</file>